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76" r:id="rId6"/>
    <p:sldId id="279" r:id="rId7"/>
    <p:sldId id="278" r:id="rId8"/>
    <p:sldId id="280" r:id="rId9"/>
    <p:sldId id="267" r:id="rId10"/>
    <p:sldId id="273" r:id="rId11"/>
    <p:sldId id="275" r:id="rId12"/>
    <p:sldId id="270" r:id="rId13"/>
    <p:sldId id="268" r:id="rId14"/>
    <p:sldId id="272" r:id="rId15"/>
    <p:sldId id="281" r:id="rId16"/>
    <p:sldId id="282" r:id="rId17"/>
    <p:sldId id="285" r:id="rId18"/>
    <p:sldId id="286" r:id="rId19"/>
    <p:sldId id="283" r:id="rId20"/>
    <p:sldId id="28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000F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48A0B-C2FD-CFF2-CA12-93FE124F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CD068D-DE99-594E-1C05-0A1ABB539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73FB2-B6EB-77B2-CBC4-D02EA86B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FF776F-D74F-46FC-52E0-70AA5999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20F014-7749-D9A3-159A-5935CA8A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06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2F47A-9EA6-F3AA-F62B-FF45A9AEC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87B566-3CF2-5ECD-CC45-49AFB019B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644519-04C1-6CC7-C13B-A75C7FB8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FB4F34-5FFB-9F1A-379E-B2999DF1A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C73517-7DD0-28BC-F941-443BCEF5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387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1E9BF7-D765-7F45-C91D-CA841F7EB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E4F68D-4EC5-03CD-A2EA-5B63063F4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D2D2F1-2BF8-D928-0DF7-9438D5C9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86FE4D-B372-C8E7-B4D8-CC154341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3DFC1E-59F6-ADEB-186A-3DD40BED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45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52997-756A-94F2-B94A-36A4BEC4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04169-151C-3001-9491-E398434E1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24D975-7F94-6C06-A92E-634FA2D3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8D5BE7-1F82-33EF-EF5C-682D887E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94962-F4C9-B9B7-3606-E09991F5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00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FA56C-E622-F75A-87E1-7A5D8C5E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B68FBB-2D55-0FCD-E406-B3EE8460D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E57C61-47FE-49EB-5FB3-761AC9B5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2E31A-E9A1-9B13-8580-A97FD903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515FA1-D99F-7157-FB63-683D2C86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52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0994E-1108-34A5-FC87-126B58FD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52A01C-1A84-2255-9F51-C4047AB38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574622-11E2-F0FA-A276-8F7C8338F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1E6D90-EBBF-C256-1C77-8A016B73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FB9264-4BC0-0F9B-EC14-60B9AE82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8ACA73-65CC-2341-2546-5B2FE2F9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92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0A787-AA05-388B-382F-D993B61F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FAB28F-4FAF-E6E8-8E0A-C2EA15FC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4B544C-2630-A000-31C4-478BCD092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27894F-6268-E137-23E6-22EA1C04F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91C545-E563-C309-5C14-D396CF4AD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71B2AE2-1CC1-C092-0B15-0CAB8D63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C9C14B-B2EE-859A-D49D-87543719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5E894D-9D05-321D-7519-520EF972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9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744A4-EDD3-7525-C1E4-3CD1925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2A46EC-0D57-2225-8EF6-8A480CE70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4CF16B8-A69E-6885-C25E-D97FA7A7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693CA0-3177-DE8F-43D0-FF30D9A9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14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40766FB-FF4F-52E4-03F0-C7E1646A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3D295D-EEEC-3237-110B-BB494CCB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5041F4-78CB-0DDE-2806-980430C4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3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FE8B1-EA32-1FBB-8611-EEFAA9B7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D00F6A-4084-6A79-A727-A5E875CE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4699C0-6D20-CA8B-EF25-8207F9B3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7B43FA-F94C-841A-D516-536E250B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B0AF15-7C24-662D-4E4A-37338224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A61B17-0745-F200-6A03-B626DA1F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43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B12FF-7B81-86C5-7277-74735A42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0F960D-4581-D579-975F-4109ACFFD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8960F4-4A9D-5D54-62A8-638FD4A3C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ECA4F2-BF92-CCCB-7E4A-FD63A83F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C9B352-DA84-F1AA-9664-C09F7B41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457499-30A4-1C3A-04D1-C4959FCE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49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6D3CB27-B04F-A64F-416A-F7170BAC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406907-3E89-4530-7E60-2315A729D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E4FEC5-8064-D308-9B17-A8A23156C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AC511-30A3-431F-AD08-7D6DDFF9A63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163E5-6447-6A91-B534-C09C2AE43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71C87A-9829-5C24-D751-17BBD3384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D811E-86BA-4021-8C70-E48BDEB74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58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hyperlink" Target="https://apps.powerapps.com/play/e/default-cf72e2bd-7a2b-4783-bdeb-39d57b07f76f/a/5a9365a6-4287-467e-86f0-ed62ffa6789a?tenantId=cf72e2bd-7a2b-4783-bdeb-39d57b07f76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hyperlink" Target="https://apps.powerapps.com/play/e/default-cf72e2bd-7a2b-4783-bdeb-39d57b07f76f/a/4c7b50d2-9ad9-45f6-a7f8-4a5c5c58ae14?tenantId=cf72e2bd-7a2b-4783-bdeb-39d57b07f76f&amp;source=porta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92858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B8F3A74-7F5C-3D26-2FA9-9647A2048D27}"/>
              </a:ext>
            </a:extLst>
          </p:cNvPr>
          <p:cNvSpPr txBox="1"/>
          <p:nvPr/>
        </p:nvSpPr>
        <p:spPr>
          <a:xfrm>
            <a:off x="945499" y="289249"/>
            <a:ext cx="507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Geometos" pitchFamily="2" charset="0"/>
              </a:rPr>
              <a:t>DADOS </a:t>
            </a:r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DE IMPORTAÇÃO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pic>
        <p:nvPicPr>
          <p:cNvPr id="13" name="Imagem 12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406D5FCB-64A5-6E1D-9DA0-104F7F394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64" b="63401"/>
          <a:stretch/>
        </p:blipFill>
        <p:spPr>
          <a:xfrm>
            <a:off x="1843647" y="2395983"/>
            <a:ext cx="8355410" cy="284147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9146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B8F3A74-7F5C-3D26-2FA9-9647A2048D27}"/>
              </a:ext>
            </a:extLst>
          </p:cNvPr>
          <p:cNvSpPr txBox="1"/>
          <p:nvPr/>
        </p:nvSpPr>
        <p:spPr>
          <a:xfrm>
            <a:off x="945499" y="289249"/>
            <a:ext cx="507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Geometos" pitchFamily="2" charset="0"/>
              </a:rPr>
              <a:t>DADOS </a:t>
            </a:r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IMPORTAÇÃO – SH4 8708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585" y="1986759"/>
            <a:ext cx="441069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1077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4FBD2A-B672-83F6-E689-484D06570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8" t="24898" r="66326" b="59184"/>
          <a:stretch/>
        </p:blipFill>
        <p:spPr>
          <a:xfrm>
            <a:off x="2119188" y="2668298"/>
            <a:ext cx="7804328" cy="216376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1F063F7-1124-D413-CF20-039907898FE5}"/>
              </a:ext>
            </a:extLst>
          </p:cNvPr>
          <p:cNvSpPr txBox="1"/>
          <p:nvPr/>
        </p:nvSpPr>
        <p:spPr>
          <a:xfrm>
            <a:off x="945499" y="289249"/>
            <a:ext cx="507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Geometos" pitchFamily="2" charset="0"/>
              </a:rPr>
              <a:t>DADOS </a:t>
            </a:r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DE EXPORTAÇÃO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79708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835F94D-84A8-A1FF-B2D8-56F59E261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4" t="24598" r="47729" b="39320"/>
          <a:stretch/>
        </p:blipFill>
        <p:spPr>
          <a:xfrm>
            <a:off x="2008961" y="2216967"/>
            <a:ext cx="8042377" cy="32267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D6C0EBA-A1CD-87E6-27F7-DFB0DECF4214}"/>
              </a:ext>
            </a:extLst>
          </p:cNvPr>
          <p:cNvSpPr txBox="1"/>
          <p:nvPr/>
        </p:nvSpPr>
        <p:spPr>
          <a:xfrm>
            <a:off x="945499" y="289249"/>
            <a:ext cx="507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Geometos" pitchFamily="2" charset="0"/>
              </a:rPr>
              <a:t>DADOS </a:t>
            </a:r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DE EXPORTAÇÃO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51513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1F063F7-1124-D413-CF20-039907898FE5}"/>
              </a:ext>
            </a:extLst>
          </p:cNvPr>
          <p:cNvSpPr txBox="1"/>
          <p:nvPr/>
        </p:nvSpPr>
        <p:spPr>
          <a:xfrm>
            <a:off x="945499" y="289249"/>
            <a:ext cx="539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Geometos" pitchFamily="2" charset="0"/>
              </a:rPr>
              <a:t>DADOS DE </a:t>
            </a:r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EXPORTAÇÃO – SH4 8703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80" y="1891495"/>
            <a:ext cx="448690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5880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10719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06247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2009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072" y="1796388"/>
            <a:ext cx="5370928" cy="24182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021" y="1796387"/>
            <a:ext cx="704051" cy="339455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021" y="1405306"/>
            <a:ext cx="6074979" cy="4191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F063F7-1124-D413-CF20-039907898FE5}"/>
              </a:ext>
            </a:extLst>
          </p:cNvPr>
          <p:cNvSpPr txBox="1"/>
          <p:nvPr/>
        </p:nvSpPr>
        <p:spPr>
          <a:xfrm>
            <a:off x="945499" y="289249"/>
            <a:ext cx="507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APP SOBRE IMPORTAÇÃO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231931" y="4755582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100" dirty="0">
                <a:hlinkClick r:id="rId7"/>
              </a:rPr>
              <a:t>https://</a:t>
            </a:r>
            <a:r>
              <a:rPr lang="pt-BR" sz="1100" dirty="0" smtClean="0">
                <a:hlinkClick r:id="rId7"/>
              </a:rPr>
              <a:t>apps.powerapps.com/play/e/default-cf72e2bd-7a2b-4783-bdeb-39d57b07f76f/a/5a9365a6-4287-467e-86f0-ed62ffa6789a?tenantId=cf72e2bd-7a2b-4783-bdeb-39d57b07f76f</a:t>
            </a:r>
            <a:r>
              <a:rPr lang="pt-BR" sz="1100" dirty="0" smtClean="0"/>
              <a:t> </a:t>
            </a:r>
            <a:endParaRPr lang="pt-BR" sz="11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0171" y="1405306"/>
            <a:ext cx="1971658" cy="33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5640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2009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072" y="1796388"/>
            <a:ext cx="5370928" cy="24182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021" y="1796387"/>
            <a:ext cx="704051" cy="339455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021" y="1405306"/>
            <a:ext cx="6074979" cy="4191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F063F7-1124-D413-CF20-039907898FE5}"/>
              </a:ext>
            </a:extLst>
          </p:cNvPr>
          <p:cNvSpPr txBox="1"/>
          <p:nvPr/>
        </p:nvSpPr>
        <p:spPr>
          <a:xfrm>
            <a:off x="945499" y="289249"/>
            <a:ext cx="507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APP SOBRE EXPORTAÇÃO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058510" y="4805355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900" dirty="0">
                <a:hlinkClick r:id="rId7"/>
              </a:rPr>
              <a:t>https://</a:t>
            </a:r>
            <a:r>
              <a:rPr lang="pt-BR" sz="1050" dirty="0" smtClean="0">
                <a:hlinkClick r:id="rId7"/>
              </a:rPr>
              <a:t>apps.powerapps.com/play/e/default-cf72e2bd-7a2b-4783-bdeb-39d57b07f76f/a/4c7b50d2-9ad9-45f6-a7f8-4a5c5c58ae14?tenantId=cf72e2bd-7a2b-4783-bdeb-39d57b07f76f&amp;source=portal</a:t>
            </a:r>
            <a:r>
              <a:rPr lang="pt-BR" sz="900" dirty="0" smtClean="0"/>
              <a:t> </a:t>
            </a:r>
            <a:endParaRPr lang="pt-BR" sz="9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939" y="1405306"/>
            <a:ext cx="1994121" cy="34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8244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67177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48"/>
            <a:ext cx="6175581" cy="11347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8414" y="5927543"/>
            <a:ext cx="805404" cy="7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6433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D6C0EBA-A1CD-87E6-27F7-DFB0DECF4214}"/>
              </a:ext>
            </a:extLst>
          </p:cNvPr>
          <p:cNvSpPr txBox="1"/>
          <p:nvPr/>
        </p:nvSpPr>
        <p:spPr>
          <a:xfrm>
            <a:off x="945499" y="289249"/>
            <a:ext cx="507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REFERÊNCIAS BIBLIOGRÁFICAS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97269" y="1387368"/>
            <a:ext cx="855542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https://fernandonogueiracosta.wordpress.com/2017/12/02/cadeia-produtiva-do-setor-automobilistico-e-capacitacao-tecnologica</a:t>
            </a:r>
            <a:r>
              <a:rPr lang="pt-BR" sz="1400" dirty="0" smtClean="0">
                <a:solidFill>
                  <a:schemeClr val="bg1"/>
                </a:solidFill>
              </a:rPr>
              <a:t>/</a:t>
            </a:r>
          </a:p>
          <a:p>
            <a:endParaRPr lang="pt-BR" sz="1400" dirty="0"/>
          </a:p>
          <a:p>
            <a:r>
              <a:rPr lang="pt-BR" sz="1400" dirty="0">
                <a:solidFill>
                  <a:schemeClr val="bg1"/>
                </a:solidFill>
              </a:rPr>
              <a:t>http://</a:t>
            </a:r>
            <a:r>
              <a:rPr lang="pt-BR" sz="1400" dirty="0" smtClean="0">
                <a:solidFill>
                  <a:schemeClr val="bg1"/>
                </a:solidFill>
              </a:rPr>
              <a:t>comexstat.mdic.gov.br/pt/home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 smtClean="0">
                <a:solidFill>
                  <a:schemeClr val="bg1"/>
                </a:solidFill>
              </a:rPr>
              <a:t>https</a:t>
            </a:r>
            <a:r>
              <a:rPr lang="pt-BR" sz="1400" dirty="0">
                <a:solidFill>
                  <a:schemeClr val="bg1"/>
                </a:solidFill>
              </a:rPr>
              <a:t>://</a:t>
            </a:r>
            <a:r>
              <a:rPr lang="pt-BR" sz="1400" dirty="0" smtClean="0">
                <a:solidFill>
                  <a:schemeClr val="bg1"/>
                </a:solidFill>
              </a:rPr>
              <a:t>web.bndes.gov.br/bib/jspui/handle/1408/1483</a:t>
            </a:r>
          </a:p>
          <a:p>
            <a:endParaRPr lang="pt-BR" sz="1400" dirty="0" smtClean="0">
              <a:solidFill>
                <a:schemeClr val="bg1"/>
              </a:solidFill>
            </a:endParaRPr>
          </a:p>
          <a:p>
            <a:r>
              <a:rPr lang="pt-BR" sz="1400" dirty="0" smtClean="0">
                <a:solidFill>
                  <a:schemeClr val="bg1"/>
                </a:solidFill>
              </a:rPr>
              <a:t>https</a:t>
            </a:r>
            <a:r>
              <a:rPr lang="pt-BR" sz="1400" dirty="0">
                <a:solidFill>
                  <a:schemeClr val="bg1"/>
                </a:solidFill>
              </a:rPr>
              <a:t>://brasilautostransportes.com.br/blog/transporte-de-carros</a:t>
            </a:r>
            <a:r>
              <a:rPr lang="pt-BR" sz="1400" dirty="0" smtClean="0">
                <a:solidFill>
                  <a:schemeClr val="bg1"/>
                </a:solidFill>
              </a:rPr>
              <a:t>/</a:t>
            </a:r>
          </a:p>
          <a:p>
            <a:endParaRPr lang="pt-BR" sz="1400" dirty="0" smtClean="0">
              <a:solidFill>
                <a:schemeClr val="bg1"/>
              </a:solidFill>
            </a:endParaRPr>
          </a:p>
          <a:p>
            <a:r>
              <a:rPr lang="pt-BR" sz="1400" dirty="0" smtClean="0">
                <a:solidFill>
                  <a:schemeClr val="bg1"/>
                </a:solidFill>
              </a:rPr>
              <a:t>https</a:t>
            </a:r>
            <a:r>
              <a:rPr lang="pt-BR" sz="1400" dirty="0">
                <a:solidFill>
                  <a:schemeClr val="bg1"/>
                </a:solidFill>
              </a:rPr>
              <a:t>://</a:t>
            </a:r>
            <a:r>
              <a:rPr lang="pt-BR" sz="1400" dirty="0" smtClean="0">
                <a:solidFill>
                  <a:schemeClr val="bg1"/>
                </a:solidFill>
              </a:rPr>
              <a:t>quatrorodas.abril.com.br/noticias/como-os-carros-sao-transportados-em-navios-de-exportacaolhttps</a:t>
            </a:r>
            <a:r>
              <a:rPr lang="pt-BR" sz="1400" dirty="0">
                <a:solidFill>
                  <a:schemeClr val="bg1"/>
                </a:solidFill>
              </a:rPr>
              <a:t>://tsl-log.com.br/O-que-e-um-embarque-roro/#:~text=Os%20navios%20%E2%80%9CRoll%2Don%2C,%</a:t>
            </a:r>
            <a:r>
              <a:rPr lang="pt-BR" sz="1400" dirty="0" smtClean="0">
                <a:solidFill>
                  <a:schemeClr val="bg1"/>
                </a:solidFill>
              </a:rPr>
              <a:t>C3%B4nibus%2C%20trailers%20e%20estrado5%20volantes</a:t>
            </a:r>
          </a:p>
          <a:p>
            <a:endParaRPr lang="pt-BR" sz="1400" dirty="0" smtClean="0">
              <a:solidFill>
                <a:schemeClr val="bg1"/>
              </a:solidFill>
            </a:endParaRPr>
          </a:p>
          <a:p>
            <a:r>
              <a:rPr lang="pt-BR" sz="1400" dirty="0" smtClean="0">
                <a:solidFill>
                  <a:schemeClr val="bg1"/>
                </a:solidFill>
              </a:rPr>
              <a:t>https</a:t>
            </a:r>
            <a:r>
              <a:rPr lang="pt-BR" sz="1400" dirty="0">
                <a:solidFill>
                  <a:schemeClr val="bg1"/>
                </a:solidFill>
              </a:rPr>
              <a:t>://</a:t>
            </a:r>
            <a:r>
              <a:rPr lang="pt-BR" sz="1400" dirty="0" smtClean="0">
                <a:solidFill>
                  <a:schemeClr val="bg1"/>
                </a:solidFill>
              </a:rPr>
              <a:t>ramo.com.br/gestao-de-distribuicao-e-logistica/metodos-de-controle-de-estoquel</a:t>
            </a:r>
          </a:p>
          <a:p>
            <a:endParaRPr lang="pt-BR" sz="1400" dirty="0" smtClean="0">
              <a:solidFill>
                <a:schemeClr val="bg1"/>
              </a:solidFill>
            </a:endParaRPr>
          </a:p>
          <a:p>
            <a:r>
              <a:rPr lang="pt-BR" sz="1400" dirty="0" smtClean="0">
                <a:solidFill>
                  <a:schemeClr val="bg1"/>
                </a:solidFill>
              </a:rPr>
              <a:t>https</a:t>
            </a:r>
            <a:r>
              <a:rPr lang="pt-BR" sz="1400" dirty="0">
                <a:solidFill>
                  <a:schemeClr val="bg1"/>
                </a:solidFill>
              </a:rPr>
              <a:t>://www.maxwell.vrac.puc-rio.br/7643/76434.PDFhttps://quatrorodas.abril.com.br/noticias/a-evolucao-das-linhas-de-montagem-de-automoveis</a:t>
            </a:r>
            <a:r>
              <a:rPr lang="pt-BR" sz="1400" dirty="0" smtClean="0">
                <a:solidFill>
                  <a:schemeClr val="bg1"/>
                </a:solidFill>
              </a:rPr>
              <a:t>/</a:t>
            </a:r>
          </a:p>
          <a:p>
            <a:endParaRPr lang="pt-BR" sz="1400" dirty="0" smtClean="0">
              <a:solidFill>
                <a:schemeClr val="bg1"/>
              </a:solidFill>
            </a:endParaRPr>
          </a:p>
          <a:p>
            <a:r>
              <a:rPr lang="pt-BR" sz="1400" dirty="0" smtClean="0">
                <a:solidFill>
                  <a:schemeClr val="bg1"/>
                </a:solidFill>
              </a:rPr>
              <a:t>https</a:t>
            </a:r>
            <a:r>
              <a:rPr lang="pt-BR" sz="1400" dirty="0">
                <a:solidFill>
                  <a:schemeClr val="bg1"/>
                </a:solidFill>
              </a:rPr>
              <a:t>://</a:t>
            </a:r>
            <a:r>
              <a:rPr lang="pt-BR" sz="1400" dirty="0" smtClean="0">
                <a:solidFill>
                  <a:schemeClr val="bg1"/>
                </a:solidFill>
              </a:rPr>
              <a:t>www.maxwell.vrac.puc-rio.br/7643/76435.PDF</a:t>
            </a:r>
          </a:p>
          <a:p>
            <a:endParaRPr lang="pt-BR" sz="1400" dirty="0" smtClean="0">
              <a:solidFill>
                <a:schemeClr val="bg1"/>
              </a:solidFill>
            </a:endParaRPr>
          </a:p>
          <a:p>
            <a:r>
              <a:rPr lang="pt-BR" sz="1400" dirty="0" smtClean="0">
                <a:solidFill>
                  <a:schemeClr val="bg1"/>
                </a:solidFill>
              </a:rPr>
              <a:t>https</a:t>
            </a:r>
            <a:r>
              <a:rPr lang="pt-BR" sz="1400" dirty="0">
                <a:solidFill>
                  <a:schemeClr val="bg1"/>
                </a:solidFill>
              </a:rPr>
              <a:t>://</a:t>
            </a:r>
            <a:r>
              <a:rPr lang="pt-BR" sz="1400" dirty="0" smtClean="0">
                <a:solidFill>
                  <a:schemeClr val="bg1"/>
                </a:solidFill>
              </a:rPr>
              <a:t>www.maxwell.vrac.puc-rio.br/7643/76432.PDF</a:t>
            </a:r>
          </a:p>
          <a:p>
            <a:endParaRPr lang="pt-BR" sz="1200" dirty="0" smtClean="0">
              <a:solidFill>
                <a:schemeClr val="bg1"/>
              </a:solidFill>
            </a:endParaRPr>
          </a:p>
          <a:p>
            <a:endParaRPr lang="pt-BR" sz="1200" dirty="0" smtClean="0">
              <a:solidFill>
                <a:schemeClr val="bg1"/>
              </a:solidFill>
            </a:endParaRP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345573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210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05B7B8-19C8-112B-E62A-3F3F512EE93F}"/>
              </a:ext>
            </a:extLst>
          </p:cNvPr>
          <p:cNvSpPr txBox="1"/>
          <p:nvPr/>
        </p:nvSpPr>
        <p:spPr>
          <a:xfrm>
            <a:off x="970666" y="280860"/>
            <a:ext cx="668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Geometos" pitchFamily="2" charset="0"/>
              </a:rPr>
              <a:t>Cadeia produtiva automobilística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3D10F6-3FDD-A934-E354-BBF82A23734F}"/>
              </a:ext>
            </a:extLst>
          </p:cNvPr>
          <p:cNvSpPr txBox="1"/>
          <p:nvPr/>
        </p:nvSpPr>
        <p:spPr>
          <a:xfrm>
            <a:off x="2332652" y="5971591"/>
            <a:ext cx="8014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NOGUEIRA COSTA (2017).</a:t>
            </a:r>
            <a:endParaRPr lang="pt-BR" sz="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438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80" y="2390536"/>
            <a:ext cx="3591426" cy="10574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131" y="5766134"/>
            <a:ext cx="4813738" cy="87642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037490" y="5719226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As montadoras, geralmente, estão localizadas </a:t>
            </a:r>
            <a:r>
              <a:rPr lang="pt-BR" dirty="0" smtClean="0"/>
              <a:t>próximas às </a:t>
            </a:r>
            <a:r>
              <a:rPr lang="pt-BR" dirty="0"/>
              <a:t>vias de transportes rodoviários e parque de fornecedores</a:t>
            </a:r>
            <a:r>
              <a:rPr lang="pt-BR" dirty="0" smtClean="0"/>
              <a:t>. Grande </a:t>
            </a:r>
            <a:r>
              <a:rPr lang="pt-BR" dirty="0"/>
              <a:t>parte delas </a:t>
            </a:r>
            <a:r>
              <a:rPr lang="pt-BR" dirty="0" smtClean="0"/>
              <a:t>apresentam </a:t>
            </a:r>
            <a:r>
              <a:rPr lang="pt-BR" dirty="0"/>
              <a:t>armazenagem própria.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14540" y="2516660"/>
            <a:ext cx="3970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Montadoras enviam demanda em </a:t>
            </a:r>
            <a:r>
              <a:rPr lang="pt-BR" dirty="0" smtClean="0"/>
              <a:t>um determinado </a:t>
            </a:r>
            <a:r>
              <a:rPr lang="pt-BR" dirty="0"/>
              <a:t>período para o </a:t>
            </a:r>
            <a:r>
              <a:rPr lang="pt-BR" dirty="0" smtClean="0"/>
              <a:t>fornecedor produzir e </a:t>
            </a:r>
            <a:r>
              <a:rPr lang="pt-BR" dirty="0"/>
              <a:t>puxam as peças conforme </a:t>
            </a:r>
            <a:r>
              <a:rPr lang="pt-BR" dirty="0" smtClean="0"/>
              <a:t>às necessidades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027679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05B7B8-19C8-112B-E62A-3F3F512EE93F}"/>
              </a:ext>
            </a:extLst>
          </p:cNvPr>
          <p:cNvSpPr txBox="1"/>
          <p:nvPr/>
        </p:nvSpPr>
        <p:spPr>
          <a:xfrm>
            <a:off x="970666" y="280860"/>
            <a:ext cx="668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000FF"/>
                </a:solidFill>
                <a:latin typeface="Geometos" pitchFamily="2" charset="0"/>
              </a:rPr>
              <a:t>Estratégias de estoque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BE1587-F061-08D5-684E-56906F54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90" y="2213000"/>
            <a:ext cx="1569768" cy="15621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A7DA80C-1C68-92C0-19D8-13FD56D84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40" y="2492691"/>
            <a:ext cx="2614112" cy="10027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F9666F-C84A-7899-6A77-F3C197351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329" y="2098214"/>
            <a:ext cx="1791712" cy="179171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77C3CE-5D64-4431-49A0-56B9F4059585}"/>
              </a:ext>
            </a:extLst>
          </p:cNvPr>
          <p:cNvSpPr txBox="1"/>
          <p:nvPr/>
        </p:nvSpPr>
        <p:spPr>
          <a:xfrm>
            <a:off x="1138405" y="4232452"/>
            <a:ext cx="211938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Produção em massa com altos estoques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ACCF5B-57FD-D250-6613-EE44B906A329}"/>
              </a:ext>
            </a:extLst>
          </p:cNvPr>
          <p:cNvSpPr txBox="1"/>
          <p:nvPr/>
        </p:nvSpPr>
        <p:spPr>
          <a:xfrm>
            <a:off x="5104128" y="4251114"/>
            <a:ext cx="20005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Marketing e procura do mercado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16CC95-9F81-D24D-52ED-91B893DB66A2}"/>
              </a:ext>
            </a:extLst>
          </p:cNvPr>
          <p:cNvSpPr txBox="1"/>
          <p:nvPr/>
        </p:nvSpPr>
        <p:spPr>
          <a:xfrm>
            <a:off x="9220177" y="4232452"/>
            <a:ext cx="206986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Inovação com produção enxuta e sem estoque </a:t>
            </a:r>
          </a:p>
        </p:txBody>
      </p:sp>
    </p:spTree>
    <p:extLst>
      <p:ext uri="{BB962C8B-B14F-4D97-AF65-F5344CB8AC3E}">
        <p14:creationId xmlns:p14="http://schemas.microsoft.com/office/powerpoint/2010/main" val="282986782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05B7B8-19C8-112B-E62A-3F3F512EE93F}"/>
              </a:ext>
            </a:extLst>
          </p:cNvPr>
          <p:cNvSpPr txBox="1"/>
          <p:nvPr/>
        </p:nvSpPr>
        <p:spPr>
          <a:xfrm>
            <a:off x="970666" y="280860"/>
            <a:ext cx="668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ESTRATÉGIAS DE LOCALIZAÇÃO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890F15-3FD6-0D34-98EA-052EACC01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82" b="8125"/>
          <a:stretch/>
        </p:blipFill>
        <p:spPr>
          <a:xfrm>
            <a:off x="2112777" y="1499796"/>
            <a:ext cx="7966445" cy="448112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13D10F6-3FDD-A934-E354-BBF82A23734F}"/>
              </a:ext>
            </a:extLst>
          </p:cNvPr>
          <p:cNvSpPr txBox="1"/>
          <p:nvPr/>
        </p:nvSpPr>
        <p:spPr>
          <a:xfrm>
            <a:off x="2332652" y="5971591"/>
            <a:ext cx="8014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chemeClr val="bg1"/>
                </a:solidFill>
              </a:rPr>
              <a:t>FONTE: GOOGLE MAPS (2022).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6876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05B7B8-19C8-112B-E62A-3F3F512EE93F}"/>
              </a:ext>
            </a:extLst>
          </p:cNvPr>
          <p:cNvSpPr txBox="1"/>
          <p:nvPr/>
        </p:nvSpPr>
        <p:spPr>
          <a:xfrm>
            <a:off x="970666" y="280860"/>
            <a:ext cx="834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0000FF"/>
                </a:solidFill>
                <a:latin typeface="Geometos" pitchFamily="2" charset="0"/>
              </a:rPr>
              <a:t>ESTRATÉGIAS DE TRANSPORTE</a:t>
            </a:r>
            <a:endParaRPr lang="pt-BR" sz="4000" dirty="0">
              <a:solidFill>
                <a:srgbClr val="0000FF"/>
              </a:solidFill>
              <a:latin typeface="Geometos" pitchFamily="2" charset="0"/>
            </a:endParaRPr>
          </a:p>
        </p:txBody>
      </p:sp>
      <p:pic>
        <p:nvPicPr>
          <p:cNvPr id="4" name="Picture 2" descr="O QUE É UM EMBARQUE “RORO”? - TSL">
            <a:extLst>
              <a:ext uri="{FF2B5EF4-FFF2-40B4-BE49-F238E27FC236}">
                <a16:creationId xmlns:a16="http://schemas.microsoft.com/office/drawing/2014/main" id="{DDD0E4F6-3952-CAAC-DE51-1ACB91A7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7" y="3146752"/>
            <a:ext cx="2297761" cy="117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81C22E-F40A-0F98-1782-8212D22CCAA0}"/>
              </a:ext>
            </a:extLst>
          </p:cNvPr>
          <p:cNvSpPr txBox="1"/>
          <p:nvPr/>
        </p:nvSpPr>
        <p:spPr>
          <a:xfrm>
            <a:off x="242596" y="4320076"/>
            <a:ext cx="24539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bg1"/>
                </a:solidFill>
              </a:rPr>
              <a:t>https://tsl-log.com.br/o-que-e-um-embarque-roro/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F7402A3-C3CB-35BE-216B-5A2F1BB29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60" y="2839680"/>
            <a:ext cx="2130490" cy="159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C3A1036-976E-3FE3-7A66-D46A64725315}"/>
              </a:ext>
            </a:extLst>
          </p:cNvPr>
          <p:cNvSpPr txBox="1"/>
          <p:nvPr/>
        </p:nvSpPr>
        <p:spPr>
          <a:xfrm>
            <a:off x="6441230" y="4437548"/>
            <a:ext cx="245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bg1"/>
                </a:solidFill>
              </a:rPr>
              <a:t>https://cadeguincho.com/classificados/produto/guincho-vw-8-150-worker-ano-2001-2002/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5AD3725-937E-22C6-B2B6-8E5C1B52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053" y="3088430"/>
            <a:ext cx="2300000" cy="121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3B20A08-0F44-3B16-82C3-25ADCDAF4ECC}"/>
              </a:ext>
            </a:extLst>
          </p:cNvPr>
          <p:cNvSpPr txBox="1"/>
          <p:nvPr/>
        </p:nvSpPr>
        <p:spPr>
          <a:xfrm>
            <a:off x="9484077" y="4278929"/>
            <a:ext cx="245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bg1"/>
                </a:solidFill>
              </a:rPr>
              <a:t>https://www.notransportes.com.br/prancha-transporte-veiculos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8102DFE-20D3-8A75-A737-5631760F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17" y="2787774"/>
            <a:ext cx="2297761" cy="172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F79D97-579B-A683-6A6E-2534F1B95EA9}"/>
              </a:ext>
            </a:extLst>
          </p:cNvPr>
          <p:cNvSpPr txBox="1"/>
          <p:nvPr/>
        </p:nvSpPr>
        <p:spPr>
          <a:xfrm>
            <a:off x="3332100" y="4511095"/>
            <a:ext cx="245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solidFill>
                  <a:schemeClr val="bg1"/>
                </a:solidFill>
              </a:rPr>
              <a:t>https://obstransportes.com.br/blog/como-sao-transportados-carros/</a:t>
            </a:r>
          </a:p>
        </p:txBody>
      </p:sp>
    </p:spTree>
    <p:extLst>
      <p:ext uri="{BB962C8B-B14F-4D97-AF65-F5344CB8AC3E}">
        <p14:creationId xmlns:p14="http://schemas.microsoft.com/office/powerpoint/2010/main" val="3044532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B8F3A74-7F5C-3D26-2FA9-9647A2048D27}"/>
              </a:ext>
            </a:extLst>
          </p:cNvPr>
          <p:cNvSpPr txBox="1"/>
          <p:nvPr/>
        </p:nvSpPr>
        <p:spPr>
          <a:xfrm>
            <a:off x="945499" y="289249"/>
            <a:ext cx="507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Geometos" pitchFamily="2" charset="0"/>
              </a:rPr>
              <a:t>DADOS </a:t>
            </a:r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DE </a:t>
            </a:r>
            <a:r>
              <a:rPr lang="pt-BR" sz="2400" dirty="0" smtClean="0">
                <a:solidFill>
                  <a:srgbClr val="0000FF"/>
                </a:solidFill>
                <a:latin typeface="Geometos" pitchFamily="2" charset="0"/>
              </a:rPr>
              <a:t>IMPORTAÇÃO</a:t>
            </a:r>
            <a:endParaRPr lang="pt-BR" sz="2400" dirty="0">
              <a:solidFill>
                <a:srgbClr val="0000FF"/>
              </a:solidFill>
              <a:latin typeface="Geometos" pitchFamily="2" charset="0"/>
            </a:endParaRPr>
          </a:p>
        </p:txBody>
      </p:sp>
      <p:pic>
        <p:nvPicPr>
          <p:cNvPr id="19" name="Imagem 18" descr="Tabela&#10;&#10;Descrição gerada automaticamente">
            <a:extLst>
              <a:ext uri="{FF2B5EF4-FFF2-40B4-BE49-F238E27FC236}">
                <a16:creationId xmlns:a16="http://schemas.microsoft.com/office/drawing/2014/main" id="{47B406B9-36C8-693F-C904-08D067D9B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86" y="2424420"/>
            <a:ext cx="7535687" cy="265646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402317" y="6642556"/>
            <a:ext cx="1755228" cy="21544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PRÓPRIOS AUTORES (2022).</a:t>
            </a:r>
            <a:endParaRPr lang="pt-BR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9724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270</Words>
  <Application>Microsoft Office PowerPoint</Application>
  <PresentationFormat>Widescreen</PresentationFormat>
  <Paragraphs>57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Geometos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MARABINI</dc:creator>
  <cp:lastModifiedBy>Aluno</cp:lastModifiedBy>
  <cp:revision>18</cp:revision>
  <dcterms:created xsi:type="dcterms:W3CDTF">2022-09-04T21:20:36Z</dcterms:created>
  <dcterms:modified xsi:type="dcterms:W3CDTF">2022-09-14T23:19:55Z</dcterms:modified>
</cp:coreProperties>
</file>